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2"/>
    <p:restoredTop sz="96327"/>
  </p:normalViewPr>
  <p:slideViewPr>
    <p:cSldViewPr snapToGrid="0">
      <p:cViewPr varScale="1">
        <p:scale>
          <a:sx n="128" d="100"/>
          <a:sy n="128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bson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2-5247-BA6A-82B8818811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2-5247-BA6A-82B8818811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2-5247-BA6A-82B8818811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55137712"/>
        <c:axId val="1269124176"/>
      </c:barChart>
      <c:catAx>
        <c:axId val="1255137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itchFamily="2" charset="77"/>
                <a:ea typeface="+mn-ea"/>
                <a:cs typeface="+mn-cs"/>
              </a:defRPr>
            </a:pPr>
            <a:endParaRPr lang="en-US"/>
          </a:p>
        </c:txPr>
        <c:crossAx val="1269124176"/>
        <c:crosses val="autoZero"/>
        <c:auto val="1"/>
        <c:lblAlgn val="ctr"/>
        <c:lblOffset val="100"/>
        <c:noMultiLvlLbl val="0"/>
      </c:catAx>
      <c:valAx>
        <c:axId val="1269124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itchFamily="2" charset="77"/>
                <a:ea typeface="+mn-ea"/>
                <a:cs typeface="+mn-cs"/>
              </a:defRPr>
            </a:pPr>
            <a:endParaRPr lang="en-US"/>
          </a:p>
        </c:txPr>
        <c:crossAx val="125513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bson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Gibson" pitchFamily="2" charset="77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bson" pitchFamily="2" charset="77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88-3F40-81C0-91DD9316BD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88-3F40-81C0-91DD9316BD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188-3F40-81C0-91DD9316BD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188-3F40-81C0-91DD9316BDA2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88-3F40-81C0-91DD9316BD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bson" pitchFamily="2" charset="77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Gibson" pitchFamily="2" charset="77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bson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7D-084B-A088-8EB33C23B6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7D-084B-A088-8EB33C23B6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7D-084B-A088-8EB33C23B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7334944"/>
        <c:axId val="1266928336"/>
      </c:lineChart>
      <c:catAx>
        <c:axId val="126733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itchFamily="2" charset="77"/>
                <a:ea typeface="+mn-ea"/>
                <a:cs typeface="+mn-cs"/>
              </a:defRPr>
            </a:pPr>
            <a:endParaRPr lang="en-US"/>
          </a:p>
        </c:txPr>
        <c:crossAx val="1266928336"/>
        <c:crosses val="autoZero"/>
        <c:auto val="1"/>
        <c:lblAlgn val="ctr"/>
        <c:lblOffset val="100"/>
        <c:noMultiLvlLbl val="0"/>
      </c:catAx>
      <c:valAx>
        <c:axId val="126692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itchFamily="2" charset="77"/>
                <a:ea typeface="+mn-ea"/>
                <a:cs typeface="+mn-cs"/>
              </a:defRPr>
            </a:pPr>
            <a:endParaRPr lang="en-US"/>
          </a:p>
        </c:txPr>
        <c:crossAx val="126733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bson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Gibson" pitchFamily="2" charset="77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Sheet1!$A$2:$A$9</cx:f>
        <cx:lvl ptCount="8">
          <cx:pt idx="0">Category 1</cx:pt>
          <cx:pt idx="1">Category 2</cx:pt>
          <cx:pt idx="2">Category 3</cx:pt>
          <cx:pt idx="3">Category 4</cx:pt>
          <cx:pt idx="4">Category 5</cx:pt>
          <cx:pt idx="5">Category 6</cx:pt>
          <cx:pt idx="6">Category 7</cx:pt>
          <cx:pt idx="7">Category 8</cx:pt>
        </cx:lvl>
      </cx:strDim>
      <cx:numDim type="val">
        <cx:f>Sheet1!$B$2:$B$9</cx:f>
        <cx:lvl ptCount="8" formatCode="General">
          <cx:pt idx="0">100</cx:pt>
          <cx:pt idx="1">20</cx:pt>
          <cx:pt idx="2">50</cx:pt>
          <cx:pt idx="3">-40</cx:pt>
          <cx:pt idx="4">130</cx:pt>
          <cx:pt idx="5">-60</cx:pt>
          <cx:pt idx="6">70</cx:pt>
          <cx:pt idx="7">140</cx:pt>
        </cx:lvl>
      </cx:numDim>
    </cx:data>
  </cx:chartData>
  <cx:chart>
    <cx:title pos="t" align="ctr" overlay="0">
      <cx:tx>
        <cx:txData>
          <cx:v>Chart Title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="0" i="0">
              <a:latin typeface="Gibson" pitchFamily="2" charset="77"/>
              <a:ea typeface="Gibson" pitchFamily="2" charset="77"/>
              <a:cs typeface="Gibson" pitchFamily="2" charset="77"/>
            </a:defRPr>
          </a:pPr>
          <a:r>
            <a:rPr lang="en-US" sz="1862" b="0" i="0" u="none" strike="noStrike" baseline="0">
              <a:solidFill>
                <a:srgbClr val="000000">
                  <a:lumMod val="65000"/>
                  <a:lumOff val="35000"/>
                </a:srgbClr>
              </a:solidFill>
              <a:latin typeface="Gibson" pitchFamily="2" charset="77"/>
              <a:ea typeface="Verdana" panose="020B0604030504040204" pitchFamily="34" charset="0"/>
              <a:cs typeface="Verdana" panose="020B0604030504040204" pitchFamily="34" charset="0"/>
            </a:rPr>
            <a:t>Chart Title</a:t>
          </a:r>
        </a:p>
      </cx:txPr>
    </cx:title>
    <cx:plotArea>
      <cx:plotAreaRegion>
        <cx:series layoutId="waterfall" uniqueId="{928EAD5C-BBF6-6C43-B9BB-8EE2BA5F0F91}">
          <cx:tx>
            <cx:txData>
              <cx:f>Sheet1!$B$1</cx:f>
              <cx:v>Series1</cx:v>
            </cx:txData>
          </cx:tx>
          <cx:dataPt idx="1">
            <cx:spPr>
              <a:solidFill>
                <a:srgbClr val="715506"/>
              </a:solidFill>
            </cx:spPr>
          </cx:dataPt>
          <cx:dataPt idx="7">
            <cx:spPr>
              <a:solidFill>
                <a:srgbClr val="725506"/>
              </a:solidFill>
            </cx:spPr>
          </cx:dataPt>
          <cx:dataLabels pos="outEnd">
            <cx:txPr>
              <a:bodyPr vertOverflow="overflow" horzOverflow="overflow" wrap="square" lIns="0" tIns="0" rIns="0" bIns="0"/>
              <a:lstStyle/>
              <a:p>
                <a:pPr algn="ctr" rtl="0">
                  <a:defRPr sz="1197" b="0" i="0">
                    <a:solidFill>
                      <a:srgbClr val="595959"/>
                    </a:solidFill>
                    <a:latin typeface="Gibson" pitchFamily="2" charset="77"/>
                    <a:ea typeface="Gibson" pitchFamily="2" charset="77"/>
                    <a:cs typeface="Gibson" pitchFamily="2" charset="77"/>
                  </a:defRPr>
                </a:pPr>
                <a:endParaRPr lang="en-US" b="0" i="0">
                  <a:latin typeface="Gibson" pitchFamily="2" charset="77"/>
                </a:endParaRPr>
              </a:p>
            </cx:txPr>
            <cx:visibility seriesName="0" categoryName="0" value="1"/>
          </cx:dataLabels>
          <cx:dataId val="0"/>
          <cx:layoutPr>
            <cx:subtotals>
              <cx:idx val="0"/>
              <cx:idx val="4"/>
              <cx:idx val="7"/>
            </cx:subtotals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1197" b="0" i="0">
                <a:solidFill>
                  <a:srgbClr val="595959"/>
                </a:solidFill>
                <a:latin typeface="Gibson" pitchFamily="2" charset="77"/>
                <a:ea typeface="Gibson" pitchFamily="2" charset="77"/>
                <a:cs typeface="Gibson" pitchFamily="2" charset="77"/>
              </a:defRPr>
            </a:pPr>
            <a:endParaRPr lang="en-US" b="0" i="0">
              <a:latin typeface="Gibson" pitchFamily="2" charset="77"/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1197" b="0" i="0">
                <a:solidFill>
                  <a:srgbClr val="595959"/>
                </a:solidFill>
                <a:latin typeface="Gibson" pitchFamily="2" charset="77"/>
                <a:ea typeface="Gibson" pitchFamily="2" charset="77"/>
                <a:cs typeface="Gibson" pitchFamily="2" charset="77"/>
              </a:defRPr>
            </a:pPr>
            <a:endParaRPr lang="en-US" b="0" i="0">
              <a:latin typeface="Gibson" pitchFamily="2" charset="77"/>
            </a:endParaRPr>
          </a:p>
        </cx:txPr>
      </cx:axis>
    </cx:plotArea>
    <cx:legend pos="t" align="ctr" overlay="0">
      <cx:txPr>
        <a:bodyPr vertOverflow="overflow" horzOverflow="overflow" wrap="square" lIns="0" tIns="0" rIns="0" bIns="0"/>
        <a:lstStyle/>
        <a:p>
          <a:pPr algn="ctr" rtl="0">
            <a:defRPr sz="1197" b="0" i="0">
              <a:solidFill>
                <a:srgbClr val="595959"/>
              </a:solidFill>
              <a:latin typeface="Gibson" pitchFamily="2" charset="77"/>
              <a:ea typeface="Gibson" pitchFamily="2" charset="77"/>
              <a:cs typeface="Gibson" pitchFamily="2" charset="77"/>
            </a:defRPr>
          </a:pPr>
          <a:endParaRPr lang="en-US" b="0" i="0">
            <a:latin typeface="Gibson" pitchFamily="2" charset="77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C1ABA-CAB2-8422-F9D7-3B2FC3DB97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784" y="1452342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869EC-7AED-80A4-1A09-890B62853B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8784" y="3932017"/>
            <a:ext cx="9144000" cy="1655762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1705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A5EC-87B6-30F9-03AF-64419906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C2310-DA90-3008-6F39-9A904E553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38FBB-ECFE-55EC-5B31-5C577D565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38FC8-5257-9185-2BD1-AFE08EF08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F5F616-BF16-1180-749F-20D181EB6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21E5034-E5F9-C459-CA26-6DA3DA563BFA}"/>
              </a:ext>
            </a:extLst>
          </p:cNvPr>
          <p:cNvSpPr txBox="1">
            <a:spLocks/>
          </p:cNvSpPr>
          <p:nvPr userDrawn="1"/>
        </p:nvSpPr>
        <p:spPr>
          <a:xfrm>
            <a:off x="42075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B712F-7BD2-DC42-9240-6761094D06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9CF3AB6-89F7-2B7B-1385-E39551A8741D}"/>
              </a:ext>
            </a:extLst>
          </p:cNvPr>
          <p:cNvSpPr txBox="1">
            <a:spLocks/>
          </p:cNvSpPr>
          <p:nvPr userDrawn="1"/>
        </p:nvSpPr>
        <p:spPr>
          <a:xfrm>
            <a:off x="6563139" y="6311900"/>
            <a:ext cx="3962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Confidential | Arkos Health™️ 2023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50632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B274-E5FD-758E-1938-81EBD211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A1B20-A17E-FB50-41AE-0DA812803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5BC71-7A45-18FE-84FD-89056452D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CFDBF9-6BF4-F128-AC6C-E504BC05314D}"/>
              </a:ext>
            </a:extLst>
          </p:cNvPr>
          <p:cNvSpPr txBox="1">
            <a:spLocks/>
          </p:cNvSpPr>
          <p:nvPr userDrawn="1"/>
        </p:nvSpPr>
        <p:spPr>
          <a:xfrm>
            <a:off x="42075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B712F-7BD2-DC42-9240-6761094D06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3CC5DD-585C-2B74-65EC-D43408E4B09A}"/>
              </a:ext>
            </a:extLst>
          </p:cNvPr>
          <p:cNvSpPr txBox="1">
            <a:spLocks/>
          </p:cNvSpPr>
          <p:nvPr userDrawn="1"/>
        </p:nvSpPr>
        <p:spPr>
          <a:xfrm>
            <a:off x="6563139" y="6311900"/>
            <a:ext cx="3962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Confidential | Arkos Health™️ 2023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1746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29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797146-3CEE-CF2E-4BB7-61FA33FAAF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784" y="1452342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Title of Presentation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86AF36-9BE6-8DE9-B23E-1C3C439DE5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8784" y="3932017"/>
            <a:ext cx="9144000" cy="1655762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4015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7993B-9FBC-0D15-A936-94B2F729E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A4D657-39A6-8A81-8884-C1D1B2509532}"/>
              </a:ext>
            </a:extLst>
          </p:cNvPr>
          <p:cNvSpPr txBox="1">
            <a:spLocks/>
          </p:cNvSpPr>
          <p:nvPr userDrawn="1"/>
        </p:nvSpPr>
        <p:spPr>
          <a:xfrm>
            <a:off x="42075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B712F-7BD2-DC42-9240-6761094D06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BC7013-AF26-28A4-B4F0-63E23D5E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D68BF-F5A6-1F7C-5F13-FF763FA74C41}"/>
              </a:ext>
            </a:extLst>
          </p:cNvPr>
          <p:cNvSpPr txBox="1">
            <a:spLocks/>
          </p:cNvSpPr>
          <p:nvPr userDrawn="1"/>
        </p:nvSpPr>
        <p:spPr>
          <a:xfrm>
            <a:off x="6563139" y="6311900"/>
            <a:ext cx="3962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Confidential | Arkos Health™️ 2023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304589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78CB-7B4B-639D-86CC-73AC8AA3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081"/>
            <a:ext cx="9686925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754864-91C2-FCF8-954C-E85B594BE908}"/>
              </a:ext>
            </a:extLst>
          </p:cNvPr>
          <p:cNvSpPr txBox="1">
            <a:spLocks/>
          </p:cNvSpPr>
          <p:nvPr userDrawn="1"/>
        </p:nvSpPr>
        <p:spPr>
          <a:xfrm>
            <a:off x="42075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B712F-7BD2-DC42-9240-6761094D06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3158AB-59C5-63F8-4F31-C433BD454461}"/>
              </a:ext>
            </a:extLst>
          </p:cNvPr>
          <p:cNvSpPr txBox="1">
            <a:spLocks/>
          </p:cNvSpPr>
          <p:nvPr userDrawn="1"/>
        </p:nvSpPr>
        <p:spPr>
          <a:xfrm>
            <a:off x="6563139" y="6311900"/>
            <a:ext cx="3962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Confidential | Arkos Health™️ 2023 | All Rights Reserved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C1A37B-BB84-6D97-BA8D-E9102CB19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613" y="4094645"/>
            <a:ext cx="9686925" cy="1709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85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7993B-9FBC-0D15-A936-94B2F729E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A4D657-39A6-8A81-8884-C1D1B2509532}"/>
              </a:ext>
            </a:extLst>
          </p:cNvPr>
          <p:cNvSpPr txBox="1">
            <a:spLocks/>
          </p:cNvSpPr>
          <p:nvPr userDrawn="1"/>
        </p:nvSpPr>
        <p:spPr>
          <a:xfrm>
            <a:off x="42075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B712F-7BD2-DC42-9240-6761094D06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BC7013-AF26-28A4-B4F0-63E23D5E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D68BF-F5A6-1F7C-5F13-FF763FA74C41}"/>
              </a:ext>
            </a:extLst>
          </p:cNvPr>
          <p:cNvSpPr txBox="1">
            <a:spLocks/>
          </p:cNvSpPr>
          <p:nvPr userDrawn="1"/>
        </p:nvSpPr>
        <p:spPr>
          <a:xfrm>
            <a:off x="6563139" y="6311900"/>
            <a:ext cx="3962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Confidential | Arkos Health™️ 2023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04512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7993B-9FBC-0D15-A936-94B2F729E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A4D657-39A6-8A81-8884-C1D1B2509532}"/>
              </a:ext>
            </a:extLst>
          </p:cNvPr>
          <p:cNvSpPr txBox="1">
            <a:spLocks/>
          </p:cNvSpPr>
          <p:nvPr userDrawn="1"/>
        </p:nvSpPr>
        <p:spPr>
          <a:xfrm>
            <a:off x="42075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B712F-7BD2-DC42-9240-6761094D063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BC7013-AF26-28A4-B4F0-63E23D5E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D68BF-F5A6-1F7C-5F13-FF763FA74C41}"/>
              </a:ext>
            </a:extLst>
          </p:cNvPr>
          <p:cNvSpPr txBox="1">
            <a:spLocks/>
          </p:cNvSpPr>
          <p:nvPr userDrawn="1"/>
        </p:nvSpPr>
        <p:spPr>
          <a:xfrm>
            <a:off x="6563139" y="6311900"/>
            <a:ext cx="3962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Confidential | Arkos Health™️ 2023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78199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4594C-17C5-6518-D247-83F8AE04CD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1160" y="1457360"/>
            <a:ext cx="7608930" cy="4351338"/>
          </a:xfrm>
        </p:spPr>
        <p:txBody>
          <a:bodyPr/>
          <a:lstStyle>
            <a:lvl1pPr>
              <a:buClr>
                <a:srgbClr val="F7A50E"/>
              </a:buClr>
              <a:defRPr sz="2000">
                <a:solidFill>
                  <a:srgbClr val="0B1418"/>
                </a:solidFill>
                <a:latin typeface="Gibson" pitchFamily="2" charset="77"/>
              </a:defRPr>
            </a:lvl1pPr>
            <a:lvl2pPr>
              <a:buClr>
                <a:srgbClr val="F7A50E"/>
              </a:buClr>
              <a:defRPr>
                <a:solidFill>
                  <a:srgbClr val="0B1418"/>
                </a:solidFill>
              </a:defRPr>
            </a:lvl2pPr>
            <a:lvl3pPr>
              <a:buClr>
                <a:srgbClr val="F7A50E"/>
              </a:buClr>
              <a:defRPr sz="1600">
                <a:solidFill>
                  <a:srgbClr val="0B1418"/>
                </a:solidFill>
                <a:latin typeface="Gibson" pitchFamily="2" charset="77"/>
              </a:defRPr>
            </a:lvl3pPr>
            <a:lvl4pPr>
              <a:buClr>
                <a:srgbClr val="F7A50E"/>
              </a:buClr>
              <a:defRPr>
                <a:solidFill>
                  <a:srgbClr val="0B1418"/>
                </a:solidFill>
              </a:defRPr>
            </a:lvl4pPr>
            <a:lvl5pPr>
              <a:buClr>
                <a:srgbClr val="F7A50E"/>
              </a:buClr>
              <a:defRPr>
                <a:solidFill>
                  <a:srgbClr val="0B1418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034516-CBF7-8725-49B0-D9515467D9A4}"/>
              </a:ext>
            </a:extLst>
          </p:cNvPr>
          <p:cNvGrpSpPr/>
          <p:nvPr userDrawn="1"/>
        </p:nvGrpSpPr>
        <p:grpSpPr>
          <a:xfrm>
            <a:off x="12422708" y="5478774"/>
            <a:ext cx="297091" cy="659848"/>
            <a:chOff x="11615056" y="5423457"/>
            <a:chExt cx="297091" cy="659848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0EB4F95-A805-38C6-A55D-8A8D687E01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15056" y="5794932"/>
              <a:ext cx="97519" cy="97519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C915612-DC28-1FE0-2E3C-102136A5B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15056" y="5609194"/>
              <a:ext cx="97519" cy="97519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EAC2EC5-E5C8-BE0E-8635-C33E11A386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15056" y="5423457"/>
              <a:ext cx="97519" cy="97519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19E0B1D-3335-49B5-64A6-4EA8CB0FEC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15056" y="5980670"/>
              <a:ext cx="97519" cy="97519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AC628B7D-6484-F399-F89D-9762F56F99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14628" y="5800048"/>
              <a:ext cx="97519" cy="97519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1EAC9CE-4B77-6FC6-5361-F7C0B2F840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14628" y="5985786"/>
              <a:ext cx="97519" cy="97519"/>
            </a:xfrm>
            <a:prstGeom prst="rect">
              <a:avLst/>
            </a:prstGeom>
          </p:spPr>
        </p:pic>
      </p:grp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0661499-56B7-0068-ED3A-88A4A748E4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24506" y="797752"/>
            <a:ext cx="6646863" cy="439738"/>
          </a:xfrm>
        </p:spPr>
        <p:txBody>
          <a:bodyPr>
            <a:normAutofit/>
          </a:bodyPr>
          <a:lstStyle>
            <a:lvl1pPr marL="0" indent="0">
              <a:buNone/>
              <a:defRPr sz="1700" b="1" i="0">
                <a:solidFill>
                  <a:srgbClr val="F7A50E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1881C-A28D-ECD8-D128-983CC2EE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74" y="1047895"/>
            <a:ext cx="2655931" cy="4537755"/>
          </a:xfrm>
        </p:spPr>
        <p:txBody>
          <a:bodyPr anchor="t" anchorCtr="0">
            <a:normAutofit/>
          </a:bodyPr>
          <a:lstStyle>
            <a:lvl1pPr>
              <a:defRPr sz="3200" b="1" i="0">
                <a:solidFill>
                  <a:srgbClr val="EFEEEA"/>
                </a:solidFill>
                <a:latin typeface="Gibson SemB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1EDC347-123C-CBA3-73E7-8CDEED825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04784" y="-1183609"/>
            <a:ext cx="566209" cy="43752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9319C31-4850-64F1-E4EC-CDAD8BED7F8E}"/>
              </a:ext>
            </a:extLst>
          </p:cNvPr>
          <p:cNvSpPr txBox="1">
            <a:spLocks/>
          </p:cNvSpPr>
          <p:nvPr userDrawn="1"/>
        </p:nvSpPr>
        <p:spPr>
          <a:xfrm>
            <a:off x="42075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B712F-7BD2-DC42-9240-6761094D06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08DB9A9-BE45-67C1-1489-2B4F8EA9B2C7}"/>
              </a:ext>
            </a:extLst>
          </p:cNvPr>
          <p:cNvSpPr txBox="1">
            <a:spLocks/>
          </p:cNvSpPr>
          <p:nvPr userDrawn="1"/>
        </p:nvSpPr>
        <p:spPr>
          <a:xfrm>
            <a:off x="6563139" y="6311900"/>
            <a:ext cx="3962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Confidential | Arkos Health™️ 2023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35121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FC886-A428-85EC-8B3C-036D41FC5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860534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5CC7D-0580-7734-E458-C3866B397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860534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970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385B-CBF1-AE8F-C737-012E7586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0642" y="2517739"/>
            <a:ext cx="5870713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BE0D71-6AEF-3508-8738-BD5F37B6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6587" y="3985452"/>
            <a:ext cx="8378825" cy="72548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6EB8B2-AB9C-20C3-D775-0ADEFAB13877}"/>
              </a:ext>
            </a:extLst>
          </p:cNvPr>
          <p:cNvSpPr txBox="1">
            <a:spLocks/>
          </p:cNvSpPr>
          <p:nvPr userDrawn="1"/>
        </p:nvSpPr>
        <p:spPr>
          <a:xfrm>
            <a:off x="42075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B712F-7BD2-DC42-9240-6761094D06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12B5BC-86D1-A4FE-ACF4-0290C808F651}"/>
              </a:ext>
            </a:extLst>
          </p:cNvPr>
          <p:cNvSpPr txBox="1">
            <a:spLocks/>
          </p:cNvSpPr>
          <p:nvPr userDrawn="1"/>
        </p:nvSpPr>
        <p:spPr>
          <a:xfrm>
            <a:off x="6563139" y="6311900"/>
            <a:ext cx="3962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Confidential | Arkos Health™️ 2023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9484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0BB5BC-86E1-851E-4FE3-FAD82038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7F296-6438-DF5B-E639-07C7D259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664787-E993-DE74-FBF9-6F7A2A2E3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Gibson" pitchFamily="2" charset="77"/>
              </a:defRPr>
            </a:lvl1pPr>
          </a:lstStyle>
          <a:p>
            <a:fld id="{727B712F-7BD2-DC42-9240-6761094D06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1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4" r:id="rId9"/>
    <p:sldLayoutId id="2147483653" r:id="rId10"/>
    <p:sldLayoutId id="2147483652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ibson SemB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ibson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bson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bson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bson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bso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4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image" Target="../media/image16.jp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32" Type="http://schemas.openxmlformats.org/officeDocument/2006/relationships/image" Target="../media/image52.sv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sv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47.png"/><Relationship Id="rId30" Type="http://schemas.openxmlformats.org/officeDocument/2006/relationships/image" Target="../media/image50.svg"/><Relationship Id="rId8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svg"/><Relationship Id="rId26" Type="http://schemas.openxmlformats.org/officeDocument/2006/relationships/image" Target="../media/image78.sv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image" Target="../media/image16.jpg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24" Type="http://schemas.openxmlformats.org/officeDocument/2006/relationships/image" Target="../media/image76.svg"/><Relationship Id="rId32" Type="http://schemas.openxmlformats.org/officeDocument/2006/relationships/image" Target="../media/image84.sv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svg"/><Relationship Id="rId10" Type="http://schemas.openxmlformats.org/officeDocument/2006/relationships/image" Target="../media/image62.sv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Relationship Id="rId22" Type="http://schemas.openxmlformats.org/officeDocument/2006/relationships/image" Target="../media/image74.svg"/><Relationship Id="rId27" Type="http://schemas.openxmlformats.org/officeDocument/2006/relationships/image" Target="../media/image79.png"/><Relationship Id="rId30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26" Type="http://schemas.openxmlformats.org/officeDocument/2006/relationships/image" Target="../media/image108.sv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2" Type="http://schemas.openxmlformats.org/officeDocument/2006/relationships/image" Target="../media/image16.jpg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24" Type="http://schemas.openxmlformats.org/officeDocument/2006/relationships/image" Target="../media/image106.sv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4" Type="http://schemas.openxmlformats.org/officeDocument/2006/relationships/image" Target="../media/image86.sv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9.png"/><Relationship Id="rId18" Type="http://schemas.openxmlformats.org/officeDocument/2006/relationships/image" Target="../media/image12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17" Type="http://schemas.openxmlformats.org/officeDocument/2006/relationships/image" Target="../media/image123.png"/><Relationship Id="rId2" Type="http://schemas.openxmlformats.org/officeDocument/2006/relationships/image" Target="../media/image16.jpg"/><Relationship Id="rId16" Type="http://schemas.openxmlformats.org/officeDocument/2006/relationships/image" Target="../media/image122.svg"/><Relationship Id="rId20" Type="http://schemas.openxmlformats.org/officeDocument/2006/relationships/image" Target="../media/image12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svg"/><Relationship Id="rId19" Type="http://schemas.openxmlformats.org/officeDocument/2006/relationships/image" Target="../media/image125.png"/><Relationship Id="rId4" Type="http://schemas.openxmlformats.org/officeDocument/2006/relationships/image" Target="../media/image110.svg"/><Relationship Id="rId9" Type="http://schemas.openxmlformats.org/officeDocument/2006/relationships/image" Target="../media/image115.png"/><Relationship Id="rId14" Type="http://schemas.openxmlformats.org/officeDocument/2006/relationships/image" Target="../media/image1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37.png"/><Relationship Id="rId18" Type="http://schemas.openxmlformats.org/officeDocument/2006/relationships/image" Target="../media/image142.svg"/><Relationship Id="rId26" Type="http://schemas.openxmlformats.org/officeDocument/2006/relationships/image" Target="../media/image150.sv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sv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image" Target="../media/image16.jpg"/><Relationship Id="rId16" Type="http://schemas.openxmlformats.org/officeDocument/2006/relationships/image" Target="../media/image140.svg"/><Relationship Id="rId20" Type="http://schemas.openxmlformats.org/officeDocument/2006/relationships/image" Target="../media/image14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svg"/><Relationship Id="rId11" Type="http://schemas.openxmlformats.org/officeDocument/2006/relationships/image" Target="../media/image135.png"/><Relationship Id="rId24" Type="http://schemas.openxmlformats.org/officeDocument/2006/relationships/image" Target="../media/image148.sv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10" Type="http://schemas.openxmlformats.org/officeDocument/2006/relationships/image" Target="../media/image134.svg"/><Relationship Id="rId19" Type="http://schemas.openxmlformats.org/officeDocument/2006/relationships/image" Target="../media/image143.png"/><Relationship Id="rId4" Type="http://schemas.openxmlformats.org/officeDocument/2006/relationships/image" Target="../media/image128.svg"/><Relationship Id="rId9" Type="http://schemas.openxmlformats.org/officeDocument/2006/relationships/image" Target="../media/image133.png"/><Relationship Id="rId14" Type="http://schemas.openxmlformats.org/officeDocument/2006/relationships/image" Target="../media/image138.svg"/><Relationship Id="rId22" Type="http://schemas.openxmlformats.org/officeDocument/2006/relationships/image" Target="../media/image1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svg"/><Relationship Id="rId2" Type="http://schemas.openxmlformats.org/officeDocument/2006/relationships/image" Target="../media/image16.jpg"/><Relationship Id="rId16" Type="http://schemas.openxmlformats.org/officeDocument/2006/relationships/image" Target="../media/image16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sv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svg"/><Relationship Id="rId4" Type="http://schemas.openxmlformats.org/officeDocument/2006/relationships/image" Target="../media/image152.svg"/><Relationship Id="rId9" Type="http://schemas.openxmlformats.org/officeDocument/2006/relationships/image" Target="../media/image157.png"/><Relationship Id="rId14" Type="http://schemas.openxmlformats.org/officeDocument/2006/relationships/image" Target="../media/image16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rkos.com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linkedin.com/company/arkoshealth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B2A1-D82A-6B94-D9C4-E1E035B10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784" y="2886226"/>
            <a:ext cx="9144000" cy="913959"/>
          </a:xfrm>
        </p:spPr>
        <p:txBody>
          <a:bodyPr anchor="t">
            <a:normAutofit/>
          </a:bodyPr>
          <a:lstStyle/>
          <a:p>
            <a:r>
              <a:rPr lang="en-US" sz="4800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4F3378-C4AC-1FE9-857C-E73FB675AB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C8AD9D-A247-D322-7CD2-B76E1E7AF9A8}"/>
              </a:ext>
            </a:extLst>
          </p:cNvPr>
          <p:cNvSpPr txBox="1">
            <a:spLocks/>
          </p:cNvSpPr>
          <p:nvPr/>
        </p:nvSpPr>
        <p:spPr>
          <a:xfrm>
            <a:off x="938784" y="2568613"/>
            <a:ext cx="9144000" cy="436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ibson SemBd" pitchFamily="2" charset="77"/>
                <a:ea typeface="+mj-ea"/>
                <a:cs typeface="+mj-cs"/>
              </a:defRPr>
            </a:lvl1pPr>
          </a:lstStyle>
          <a:p>
            <a:r>
              <a:rPr lang="en-US" sz="1600" b="0" spc="300" dirty="0">
                <a:solidFill>
                  <a:schemeClr val="bg2"/>
                </a:solidFill>
                <a:latin typeface="Gibson" pitchFamily="2" charset="77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08547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F73AD-C228-A21B-89CE-42E9690F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IMPACT </a:t>
            </a:r>
            <a:r>
              <a:rPr lang="en-US" sz="4400" dirty="0">
                <a:solidFill>
                  <a:schemeClr val="bg2"/>
                </a:solidFill>
              </a:rPr>
              <a:t>SLIDE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413A0-12B3-D46F-951B-DF7E4F1D38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A2438"/>
                </a:solidFill>
              </a:rPr>
              <a:t>To be the trusted platform for payers, physicians, and patients in transforming value-based healthcare across communities in the US.</a:t>
            </a:r>
          </a:p>
        </p:txBody>
      </p:sp>
    </p:spTree>
    <p:extLst>
      <p:ext uri="{BB962C8B-B14F-4D97-AF65-F5344CB8AC3E}">
        <p14:creationId xmlns:p14="http://schemas.microsoft.com/office/powerpoint/2010/main" val="1915746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F73AD-C228-A21B-89CE-42E9690F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OUR MISSION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413A0-12B3-D46F-951B-DF7E4F1D38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A2438"/>
                </a:solidFill>
              </a:rPr>
              <a:t>To be the trusted platform for payers, physicians, and patients in transforming value-based healthcare across communities in the US.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DB115E9-D778-2D8E-1B21-B978B37E636C}"/>
              </a:ext>
            </a:extLst>
          </p:cNvPr>
          <p:cNvSpPr txBox="1">
            <a:spLocks/>
          </p:cNvSpPr>
          <p:nvPr/>
        </p:nvSpPr>
        <p:spPr>
          <a:xfrm>
            <a:off x="838613" y="1758951"/>
            <a:ext cx="2043735" cy="4574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[Example:]</a:t>
            </a:r>
          </a:p>
        </p:txBody>
      </p:sp>
    </p:spTree>
    <p:extLst>
      <p:ext uri="{BB962C8B-B14F-4D97-AF65-F5344CB8AC3E}">
        <p14:creationId xmlns:p14="http://schemas.microsoft.com/office/powerpoint/2010/main" val="26719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C676F6-0FFC-AE3C-3DB0-1B4D9E36D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184" y="1726923"/>
            <a:ext cx="7608930" cy="162253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Partner with payers to deliver community-based health services and transition their provider networks into total cost of care arrangements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8484D9-F49B-B789-15A0-812DD76F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74" y="1287185"/>
            <a:ext cx="2655931" cy="439739"/>
          </a:xfrm>
        </p:spPr>
        <p:txBody>
          <a:bodyPr>
            <a:normAutofit/>
          </a:bodyPr>
          <a:lstStyle/>
          <a:p>
            <a:r>
              <a:rPr lang="en-US" sz="2400" dirty="0"/>
              <a:t>WHAT WE DO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093941-9E38-3F80-4095-4EDB3E48AD4B}"/>
              </a:ext>
            </a:extLst>
          </p:cNvPr>
          <p:cNvCxnSpPr/>
          <p:nvPr/>
        </p:nvCxnSpPr>
        <p:spPr>
          <a:xfrm>
            <a:off x="2551586" y="1470962"/>
            <a:ext cx="9158991" cy="0"/>
          </a:xfrm>
          <a:prstGeom prst="line">
            <a:avLst/>
          </a:prstGeom>
          <a:ln>
            <a:solidFill>
              <a:srgbClr val="F7A5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F284C32E-BEE3-4811-AD2D-286403973AF8}"/>
              </a:ext>
            </a:extLst>
          </p:cNvPr>
          <p:cNvSpPr txBox="1">
            <a:spLocks/>
          </p:cNvSpPr>
          <p:nvPr/>
        </p:nvSpPr>
        <p:spPr>
          <a:xfrm>
            <a:off x="363674" y="3374401"/>
            <a:ext cx="2655931" cy="4397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EFEEEA"/>
                </a:solidFill>
                <a:latin typeface="Gibson SemBd" pitchFamily="2" charset="77"/>
                <a:ea typeface="+mj-ea"/>
                <a:cs typeface="+mj-cs"/>
              </a:defRPr>
            </a:lvl1pPr>
          </a:lstStyle>
          <a:p>
            <a:r>
              <a:rPr lang="en-US" sz="2400" dirty="0"/>
              <a:t>HOW WE DO IT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1DB360-D65B-60D6-9780-247B8BF7E06B}"/>
              </a:ext>
            </a:extLst>
          </p:cNvPr>
          <p:cNvCxnSpPr>
            <a:cxnSpLocks/>
          </p:cNvCxnSpPr>
          <p:nvPr/>
        </p:nvCxnSpPr>
        <p:spPr>
          <a:xfrm>
            <a:off x="2663687" y="3558178"/>
            <a:ext cx="9046890" cy="0"/>
          </a:xfrm>
          <a:prstGeom prst="line">
            <a:avLst/>
          </a:prstGeom>
          <a:ln>
            <a:solidFill>
              <a:srgbClr val="F7A5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D54D65E-9D36-BF24-BA55-EDD703443308}"/>
              </a:ext>
            </a:extLst>
          </p:cNvPr>
          <p:cNvSpPr txBox="1">
            <a:spLocks/>
          </p:cNvSpPr>
          <p:nvPr/>
        </p:nvSpPr>
        <p:spPr>
          <a:xfrm>
            <a:off x="3810184" y="3704810"/>
            <a:ext cx="7608930" cy="1622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7A50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B1418"/>
                </a:solidFill>
                <a:latin typeface="Gibso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A50E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B1418"/>
                </a:solidFill>
                <a:latin typeface="Gibson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A50E"/>
              </a:buClr>
              <a:buFont typeface="Arial" panose="020B0604020202020204" pitchFamily="34" charset="0"/>
              <a:buChar char="•"/>
              <a:defRPr sz="1600" b="0" i="0" kern="1200">
                <a:solidFill>
                  <a:srgbClr val="0B1418"/>
                </a:solidFill>
                <a:latin typeface="Gibson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A50E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B1418"/>
                </a:solidFill>
                <a:latin typeface="Gibson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A50E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B1418"/>
                </a:solidFill>
                <a:latin typeface="Gibso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End-to-end clinical and administrative platform combined with a partnership approach to enable all stakeholder success in value-based care</a:t>
            </a:r>
          </a:p>
        </p:txBody>
      </p:sp>
    </p:spTree>
    <p:extLst>
      <p:ext uri="{BB962C8B-B14F-4D97-AF65-F5344CB8AC3E}">
        <p14:creationId xmlns:p14="http://schemas.microsoft.com/office/powerpoint/2010/main" val="2229945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Highly Experienced Management Team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F76151-2115-EE8D-9797-7565672A720C}"/>
              </a:ext>
            </a:extLst>
          </p:cNvPr>
          <p:cNvSpPr/>
          <p:nvPr/>
        </p:nvSpPr>
        <p:spPr>
          <a:xfrm>
            <a:off x="2944163" y="1388845"/>
            <a:ext cx="1047744" cy="1047744"/>
          </a:xfrm>
          <a:prstGeom prst="ellipse">
            <a:avLst/>
          </a:prstGeom>
          <a:solidFill>
            <a:srgbClr val="EFE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2E20D4-99FA-4FB1-8715-C75D7AD4688E}"/>
              </a:ext>
            </a:extLst>
          </p:cNvPr>
          <p:cNvSpPr/>
          <p:nvPr/>
        </p:nvSpPr>
        <p:spPr>
          <a:xfrm>
            <a:off x="5101727" y="1388845"/>
            <a:ext cx="1047744" cy="1047744"/>
          </a:xfrm>
          <a:prstGeom prst="ellipse">
            <a:avLst/>
          </a:prstGeom>
          <a:solidFill>
            <a:srgbClr val="EFE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DE3246-6CC4-4E58-06CA-BD5186C7FE0A}"/>
              </a:ext>
            </a:extLst>
          </p:cNvPr>
          <p:cNvSpPr/>
          <p:nvPr/>
        </p:nvSpPr>
        <p:spPr>
          <a:xfrm>
            <a:off x="7303368" y="1388845"/>
            <a:ext cx="1047744" cy="1047744"/>
          </a:xfrm>
          <a:prstGeom prst="ellipse">
            <a:avLst/>
          </a:prstGeom>
          <a:solidFill>
            <a:srgbClr val="EFE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A8E7A5-DF96-C90E-40B2-68AD38CB91D9}"/>
              </a:ext>
            </a:extLst>
          </p:cNvPr>
          <p:cNvSpPr/>
          <p:nvPr/>
        </p:nvSpPr>
        <p:spPr>
          <a:xfrm>
            <a:off x="9506254" y="1388845"/>
            <a:ext cx="1047744" cy="1047744"/>
          </a:xfrm>
          <a:prstGeom prst="ellipse">
            <a:avLst/>
          </a:prstGeom>
          <a:solidFill>
            <a:srgbClr val="EFE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5BA0AA6-9F93-4F00-3B45-B2FDDEEAF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4902" y="1434596"/>
            <a:ext cx="956247" cy="9562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2E73920-0FBE-A09A-47CA-093F1E29D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1604" y="1434596"/>
            <a:ext cx="956247" cy="9562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82B2499-2831-8992-2EF9-584608C6B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8286" y="1434595"/>
            <a:ext cx="956247" cy="9562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E78EEF5-2176-6B58-5CD2-2A410E2810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4970" y="1434595"/>
            <a:ext cx="956247" cy="95624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807BBEB-C472-7EE3-FA08-C450C70B7373}"/>
              </a:ext>
            </a:extLst>
          </p:cNvPr>
          <p:cNvSpPr/>
          <p:nvPr/>
        </p:nvSpPr>
        <p:spPr>
          <a:xfrm>
            <a:off x="554636" y="1434594"/>
            <a:ext cx="1047744" cy="1047744"/>
          </a:xfrm>
          <a:prstGeom prst="ellipse">
            <a:avLst/>
          </a:prstGeom>
          <a:solidFill>
            <a:srgbClr val="EFE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D8AF95-B054-4045-47DB-995E50EB4E1D}"/>
              </a:ext>
            </a:extLst>
          </p:cNvPr>
          <p:cNvSpPr txBox="1"/>
          <p:nvPr/>
        </p:nvSpPr>
        <p:spPr>
          <a:xfrm>
            <a:off x="615375" y="2482338"/>
            <a:ext cx="209682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A24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Jerry Williamson </a:t>
            </a:r>
          </a:p>
          <a:p>
            <a:pPr>
              <a:spcAft>
                <a:spcPts val="600"/>
              </a:spcAft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Chief Executive Officer</a:t>
            </a:r>
          </a:p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Arkos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founder with 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30-years experience operating community care organizations and delivering value-based care. Serial entrepreneur having founded over a dozen healthcare companies, including USHS.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6D3CB-EE58-A21A-321D-387EC643FE50}"/>
              </a:ext>
            </a:extLst>
          </p:cNvPr>
          <p:cNvSpPr txBox="1"/>
          <p:nvPr/>
        </p:nvSpPr>
        <p:spPr>
          <a:xfrm>
            <a:off x="3004902" y="2482338"/>
            <a:ext cx="209682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A24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Amish Purohit</a:t>
            </a:r>
          </a:p>
          <a:p>
            <a:pPr>
              <a:spcAft>
                <a:spcPts val="600"/>
              </a:spcAft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President – Population Health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Arkos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founder and 25-year veteran of leading managed care and population health management services including as CEO for USHS, CMO for Heritage Provider Network and CEO of an Indian Health Services MCO.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4BF8D-0FCA-F317-1E5D-CD24AEE6FCD4}"/>
              </a:ext>
            </a:extLst>
          </p:cNvPr>
          <p:cNvSpPr txBox="1"/>
          <p:nvPr/>
        </p:nvSpPr>
        <p:spPr>
          <a:xfrm>
            <a:off x="5099902" y="2481999"/>
            <a:ext cx="19555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A24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Scott Lipsitz</a:t>
            </a:r>
          </a:p>
          <a:p>
            <a:pPr>
              <a:spcAft>
                <a:spcPts val="600"/>
              </a:spcAft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Chief Financial Officer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30-years experience in capital markets, transaction services, and start-up financing including roles with Rainmaker Capital, One Equity Partners, and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Genband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(Ribbon Communications).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57BA79-8244-0240-CE3A-F28BE0157381}"/>
              </a:ext>
            </a:extLst>
          </p:cNvPr>
          <p:cNvSpPr txBox="1"/>
          <p:nvPr/>
        </p:nvSpPr>
        <p:spPr>
          <a:xfrm>
            <a:off x="7368286" y="2482338"/>
            <a:ext cx="19555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A24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Aaron </a:t>
            </a:r>
            <a:r>
              <a:rPr lang="en-US" b="1" dirty="0" err="1">
                <a:solidFill>
                  <a:srgbClr val="0A24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Duerksen</a:t>
            </a:r>
            <a:endParaRPr lang="en-US" b="1" dirty="0">
              <a:solidFill>
                <a:srgbClr val="0A243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Chief Commercial Officer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25-years experience in medical device, health information technology, and pharmaceutical industries including as CEO of VIZI and as a senior executive at GE, Cardinal, and Intel.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C62AAE-4621-FCF6-94F0-CB01266120E8}"/>
              </a:ext>
            </a:extLst>
          </p:cNvPr>
          <p:cNvSpPr txBox="1"/>
          <p:nvPr/>
        </p:nvSpPr>
        <p:spPr>
          <a:xfrm>
            <a:off x="9564970" y="2482338"/>
            <a:ext cx="19555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A24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Alissa Meade</a:t>
            </a:r>
          </a:p>
          <a:p>
            <a:pPr>
              <a:spcAft>
                <a:spcPts val="600"/>
              </a:spcAft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President – Technology Services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20-years experience in managed care and healthcare including as CEO of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Curavi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Health, as an executive at UPMC Health Plan and UPMC Enterprises, as a consultant at McKinsey, and as an investment banker at Citi.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0A0EEEF-DB65-28C4-38C8-71E5854708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48447" y="5522598"/>
            <a:ext cx="508000" cy="2286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4857B3D-2AB6-4FDF-9FDB-02C7E182F6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6247" y="5526691"/>
            <a:ext cx="571500" cy="3302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C1FBD46-9647-930B-7A75-964A417B7B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8458" y="5262245"/>
            <a:ext cx="800100" cy="2921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BC52FC8-09A4-A8D6-E4E5-0C1AC7AD9C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04902" y="5524155"/>
            <a:ext cx="965200" cy="2286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EE19521-2498-12D2-84FE-8280E37736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991907" y="5447955"/>
            <a:ext cx="368300" cy="381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4872806-9263-5CC3-DB68-F0B09C311F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265002" y="5536980"/>
            <a:ext cx="355600" cy="3556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68B8BAD-7A71-B13B-BA82-51E33B273C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753100" y="5436863"/>
            <a:ext cx="444831" cy="44483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4223EEF-D7B3-4EBF-F8DE-91E623E1436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445102" y="5457303"/>
            <a:ext cx="457200" cy="4572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A5053E4-1888-AAE3-AE9B-DC1FAAF7C7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241426" y="5244104"/>
            <a:ext cx="920931" cy="14734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B9C1DF6-DEE5-6749-4C45-530AE7A230C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652308" y="5310282"/>
            <a:ext cx="609600" cy="6096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D8253B0-1079-C09E-FC63-66868961CDE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381694" y="5569512"/>
            <a:ext cx="533400" cy="2159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1FABF16-80B0-6DF4-CBAD-E38D0D7F340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446229" y="5602287"/>
            <a:ext cx="920931" cy="147349"/>
          </a:xfrm>
          <a:prstGeom prst="rect">
            <a:avLst/>
          </a:prstGeom>
        </p:spPr>
      </p:pic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B31F7895-3215-88A4-DCDA-A63524CC55D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15375" y="1434594"/>
            <a:ext cx="956247" cy="9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57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Waterfall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ontent Placeholder 3">
                <a:extLst>
                  <a:ext uri="{FF2B5EF4-FFF2-40B4-BE49-F238E27FC236}">
                    <a16:creationId xmlns:a16="http://schemas.microsoft.com/office/drawing/2014/main" id="{637F0688-25F3-7813-39E3-5A1AFE84FC5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47793388"/>
                  </p:ext>
                </p:extLst>
              </p:nvPr>
            </p:nvGraphicFramePr>
            <p:xfrm>
              <a:off x="838200" y="1378364"/>
              <a:ext cx="10515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6" name="Content Placeholder 3">
                <a:extLst>
                  <a:ext uri="{FF2B5EF4-FFF2-40B4-BE49-F238E27FC236}">
                    <a16:creationId xmlns:a16="http://schemas.microsoft.com/office/drawing/2014/main" id="{637F0688-25F3-7813-39E3-5A1AFE84FC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200" y="1378364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767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9D32-7F10-2032-FEE3-02B3CDE59D63}"/>
              </a:ext>
            </a:extLst>
          </p:cNvPr>
          <p:cNvSpPr txBox="1"/>
          <p:nvPr/>
        </p:nvSpPr>
        <p:spPr>
          <a:xfrm>
            <a:off x="12881113" y="-89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A6445AAE-5B3B-2A13-6FE4-7B369BA2C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314661"/>
              </p:ext>
            </p:extLst>
          </p:nvPr>
        </p:nvGraphicFramePr>
        <p:xfrm>
          <a:off x="859664" y="1655864"/>
          <a:ext cx="10472670" cy="411038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236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6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320">
                <a:tc gridSpan="2"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2400" b="1" i="0" spc="-10" dirty="0" err="1">
                          <a:solidFill>
                            <a:schemeClr val="accent1"/>
                          </a:solidFill>
                          <a:latin typeface="Gibson SemBd" pitchFamily="2" charset="77"/>
                        </a:rPr>
                        <a:t>Arkos</a:t>
                      </a:r>
                      <a:r>
                        <a:rPr lang="en-US" sz="2400" b="1" i="0" spc="-10" dirty="0">
                          <a:solidFill>
                            <a:schemeClr val="accent1"/>
                          </a:solidFill>
                          <a:latin typeface="Gibson SemBd" pitchFamily="2" charset="77"/>
                        </a:rPr>
                        <a:t> Health Clinical Programs</a:t>
                      </a:r>
                      <a:endParaRPr sz="2400" b="1" i="0" dirty="0">
                        <a:solidFill>
                          <a:schemeClr val="accent1"/>
                        </a:solidFill>
                        <a:latin typeface="Gibson SemBd" pitchFamily="2" charset="77"/>
                        <a:cs typeface="Calibri"/>
                      </a:endParaRPr>
                    </a:p>
                  </a:txBody>
                  <a:tcPr marL="0" marR="0" marT="36195" marB="0" anchor="ctr"/>
                </a:tc>
                <a:tc hMerge="1">
                  <a:txBody>
                    <a:bodyPr/>
                    <a:lstStyle/>
                    <a:p>
                      <a:pPr marL="1219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b="1" spc="-5">
                          <a:solidFill>
                            <a:srgbClr val="F4B61C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R w="12700">
                      <a:solidFill>
                        <a:srgbClr val="113D59"/>
                      </a:solidFill>
                      <a:prstDash val="solid"/>
                    </a:lnR>
                    <a:solidFill>
                      <a:srgbClr val="133E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508">
                <a:tc>
                  <a:txBody>
                    <a:bodyPr/>
                    <a:lstStyle/>
                    <a:p>
                      <a:pPr marL="91440" marR="452755" algn="ctr">
                        <a:lnSpc>
                          <a:spcPct val="105000"/>
                        </a:lnSpc>
                        <a:spcBef>
                          <a:spcPts val="140"/>
                        </a:spcBef>
                      </a:pPr>
                      <a:r>
                        <a:rPr sz="1400" b="0" i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ED 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Care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Coordination </a:t>
                      </a:r>
                      <a:r>
                        <a:rPr sz="1400" b="0" i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&amp; 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Transitional Care </a:t>
                      </a:r>
                      <a:r>
                        <a:rPr sz="1400" b="0" i="0" spc="-26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Management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17780" marB="0" anchor="ctr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Chronic</a:t>
                      </a:r>
                      <a:r>
                        <a:rPr sz="1400" b="0" i="0" spc="-1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Care</a:t>
                      </a:r>
                      <a:r>
                        <a:rPr sz="1400" b="0" i="0" spc="-1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Management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2920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508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Intensive Care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Coordination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3020" marB="0" anchor="ctr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Remote</a:t>
                      </a:r>
                      <a:r>
                        <a:rPr sz="1400" b="0" i="0" spc="-2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Patient</a:t>
                      </a:r>
                      <a:r>
                        <a:rPr sz="1400" b="0" i="0" spc="-2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Monitoring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365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508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Palliative</a:t>
                      </a:r>
                      <a:r>
                        <a:rPr sz="1400" b="0" i="0" spc="-1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Bridge Program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3020" marB="0" anchor="ctr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0" i="0" spc="-1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Transitional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Care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Management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365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08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Remote</a:t>
                      </a:r>
                      <a:r>
                        <a:rPr sz="1400" b="0" i="0" spc="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Monitoring</a:t>
                      </a:r>
                      <a:r>
                        <a:rPr sz="1400" b="0" i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&amp;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Telemedicine</a:t>
                      </a:r>
                      <a:r>
                        <a:rPr sz="1400" b="0" i="0" spc="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Services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3020" marB="0" anchor="ctr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Skilled</a:t>
                      </a:r>
                      <a:r>
                        <a:rPr sz="1400" b="0" i="0" spc="-1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Nursing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Telemedicine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365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508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Comprehensive Health</a:t>
                      </a:r>
                      <a:r>
                        <a:rPr sz="1400" b="0" i="0" spc="-1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Assessments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3020" marB="0" anchor="ctr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Diabetes</a:t>
                      </a:r>
                      <a:r>
                        <a:rPr sz="1400" b="0" i="0" spc="-2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Program</a:t>
                      </a:r>
                      <a:r>
                        <a:rPr sz="1400" b="0" i="0" spc="-2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Management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365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508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Pharmacy</a:t>
                      </a:r>
                      <a:r>
                        <a:rPr sz="1400" b="0" i="0" spc="-3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Programs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3020" marB="0" anchor="ctr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0" i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Home</a:t>
                      </a:r>
                      <a:r>
                        <a:rPr sz="1400" b="0" i="0" spc="-2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Health</a:t>
                      </a:r>
                      <a:r>
                        <a:rPr sz="1400" b="0" i="0" spc="-3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Certification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238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508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Behavioral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Health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Programs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4290" marB="0" anchor="ctr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After-Hours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Physician</a:t>
                      </a:r>
                      <a:r>
                        <a:rPr sz="1400" b="0" i="0" spc="-1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Practice</a:t>
                      </a:r>
                      <a:r>
                        <a:rPr sz="1400" b="0" i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5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Telemedicine</a:t>
                      </a:r>
                      <a:endParaRPr sz="1400" b="0" i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238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508">
                <a:tc>
                  <a:txBody>
                    <a:bodyPr/>
                    <a:lstStyle/>
                    <a:p>
                      <a:pPr marL="91440" marR="206375" algn="ctr">
                        <a:lnSpc>
                          <a:spcPct val="105000"/>
                        </a:lnSpc>
                        <a:spcBef>
                          <a:spcPts val="180"/>
                        </a:spcBef>
                      </a:pPr>
                      <a:r>
                        <a:rPr sz="1400" b="0" i="0" spc="-5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HCC </a:t>
                      </a:r>
                      <a:r>
                        <a:rPr sz="1400" b="0" i="0" spc="-15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University,</a:t>
                      </a:r>
                      <a:r>
                        <a:rPr sz="1400" b="0" i="0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0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Provider Relations,</a:t>
                      </a:r>
                      <a:r>
                        <a:rPr sz="1400" b="0" i="0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and Chart </a:t>
                      </a:r>
                      <a:r>
                        <a:rPr sz="1400" b="0" i="0" spc="-260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10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Review</a:t>
                      </a:r>
                      <a:r>
                        <a:rPr sz="1400" b="0" i="0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</a:t>
                      </a:r>
                      <a:r>
                        <a:rPr sz="1400" b="0" i="0" spc="-5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Services</a:t>
                      </a:r>
                      <a:endParaRPr sz="1400" b="0" i="0" dirty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0" i="0" spc="-10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Cardiovascular Remote</a:t>
                      </a:r>
                      <a:r>
                        <a:rPr sz="1400" b="0" i="0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 Disease </a:t>
                      </a:r>
                      <a:r>
                        <a:rPr sz="1400" b="0" i="0" spc="-5" dirty="0">
                          <a:solidFill>
                            <a:srgbClr val="133E59"/>
                          </a:solidFill>
                          <a:latin typeface="Gibson" pitchFamily="2" charset="77"/>
                        </a:rPr>
                        <a:t>Management</a:t>
                      </a:r>
                      <a:endParaRPr sz="1400" b="0" i="0" dirty="0">
                        <a:latin typeface="Gibson" pitchFamily="2" charset="77"/>
                        <a:cs typeface="Calibri"/>
                      </a:endParaRPr>
                    </a:p>
                  </a:txBody>
                  <a:tcPr marL="0" marR="0" marT="3238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51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Graph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9D32-7F10-2032-FEE3-02B3CDE59D63}"/>
              </a:ext>
            </a:extLst>
          </p:cNvPr>
          <p:cNvSpPr txBox="1"/>
          <p:nvPr/>
        </p:nvSpPr>
        <p:spPr>
          <a:xfrm>
            <a:off x="12881113" y="-89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2359072B-206D-7055-8529-4B196B6FE2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0992460"/>
              </p:ext>
            </p:extLst>
          </p:nvPr>
        </p:nvGraphicFramePr>
        <p:xfrm>
          <a:off x="838200" y="144793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133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9D32-7F10-2032-FEE3-02B3CDE59D63}"/>
              </a:ext>
            </a:extLst>
          </p:cNvPr>
          <p:cNvSpPr txBox="1"/>
          <p:nvPr/>
        </p:nvSpPr>
        <p:spPr>
          <a:xfrm>
            <a:off x="12881113" y="-89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B825A67-9F8D-688D-383B-DEA555D5EF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12920"/>
              </p:ext>
            </p:extLst>
          </p:nvPr>
        </p:nvGraphicFramePr>
        <p:xfrm>
          <a:off x="990600" y="131296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7456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9D32-7F10-2032-FEE3-02B3CDE59D63}"/>
              </a:ext>
            </a:extLst>
          </p:cNvPr>
          <p:cNvSpPr txBox="1"/>
          <p:nvPr/>
        </p:nvSpPr>
        <p:spPr>
          <a:xfrm>
            <a:off x="12881113" y="-89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048CA15B-5522-E5F5-8C3A-99069FB526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621350"/>
              </p:ext>
            </p:extLst>
          </p:nvPr>
        </p:nvGraphicFramePr>
        <p:xfrm>
          <a:off x="838200" y="143799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9849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Broader Healthcare Themes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9D32-7F10-2032-FEE3-02B3CDE59D63}"/>
              </a:ext>
            </a:extLst>
          </p:cNvPr>
          <p:cNvSpPr txBox="1"/>
          <p:nvPr/>
        </p:nvSpPr>
        <p:spPr>
          <a:xfrm>
            <a:off x="12881113" y="-89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45972-12D9-1F13-FFA8-88CABCF81AD9}"/>
              </a:ext>
            </a:extLst>
          </p:cNvPr>
          <p:cNvSpPr txBox="1"/>
          <p:nvPr/>
        </p:nvSpPr>
        <p:spPr>
          <a:xfrm>
            <a:off x="2075463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Health Equity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AA2D8-63A8-7850-6DEF-12654B39F208}"/>
              </a:ext>
            </a:extLst>
          </p:cNvPr>
          <p:cNvSpPr txBox="1"/>
          <p:nvPr/>
        </p:nvSpPr>
        <p:spPr>
          <a:xfrm>
            <a:off x="3687064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Value-based 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6DAF06-33C6-0A00-E143-B33AF9512AB3}"/>
              </a:ext>
            </a:extLst>
          </p:cNvPr>
          <p:cNvSpPr txBox="1"/>
          <p:nvPr/>
        </p:nvSpPr>
        <p:spPr>
          <a:xfrm>
            <a:off x="5298665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Quadruple Aim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A3081-8A7B-F8F8-65C1-B003160F8C91}"/>
              </a:ext>
            </a:extLst>
          </p:cNvPr>
          <p:cNvSpPr txBox="1"/>
          <p:nvPr/>
        </p:nvSpPr>
        <p:spPr>
          <a:xfrm>
            <a:off x="6910266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Physician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F5C9D-B463-976A-1F25-48472FB9967C}"/>
              </a:ext>
            </a:extLst>
          </p:cNvPr>
          <p:cNvSpPr txBox="1"/>
          <p:nvPr/>
        </p:nvSpPr>
        <p:spPr>
          <a:xfrm>
            <a:off x="8521867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Clinical Support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DB8CC3-536E-7CAA-F790-8D36DFE08788}"/>
              </a:ext>
            </a:extLst>
          </p:cNvPr>
          <p:cNvSpPr txBox="1"/>
          <p:nvPr/>
        </p:nvSpPr>
        <p:spPr>
          <a:xfrm>
            <a:off x="2075463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Wellness Visit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8AFA7-96D1-AD91-1257-F2C3EA0869BF}"/>
              </a:ext>
            </a:extLst>
          </p:cNvPr>
          <p:cNvSpPr txBox="1"/>
          <p:nvPr/>
        </p:nvSpPr>
        <p:spPr>
          <a:xfrm>
            <a:off x="3687064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Vaccination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EB6B6-0F18-2BE8-9016-E821F79566CF}"/>
              </a:ext>
            </a:extLst>
          </p:cNvPr>
          <p:cNvSpPr txBox="1"/>
          <p:nvPr/>
        </p:nvSpPr>
        <p:spPr>
          <a:xfrm>
            <a:off x="5298665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Chronic Condition/ Disease Management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FC3D01-AB67-42E9-1F18-CD48CDAFD154}"/>
              </a:ext>
            </a:extLst>
          </p:cNvPr>
          <p:cNvSpPr txBox="1"/>
          <p:nvPr/>
        </p:nvSpPr>
        <p:spPr>
          <a:xfrm>
            <a:off x="6910266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In-hospital Care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0CDE9-E0CC-8558-ABCE-21625165162A}"/>
              </a:ext>
            </a:extLst>
          </p:cNvPr>
          <p:cNvSpPr txBox="1"/>
          <p:nvPr/>
        </p:nvSpPr>
        <p:spPr>
          <a:xfrm>
            <a:off x="8521867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In-home Care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4B941A-EF3A-6479-0C6D-C4B23B929E5C}"/>
              </a:ext>
            </a:extLst>
          </p:cNvPr>
          <p:cNvSpPr txBox="1"/>
          <p:nvPr/>
        </p:nvSpPr>
        <p:spPr>
          <a:xfrm>
            <a:off x="2075463" y="5659797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Telemedicine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3F175F-5CF0-1E65-EF5B-DD45F6D06D97}"/>
              </a:ext>
            </a:extLst>
          </p:cNvPr>
          <p:cNvSpPr txBox="1"/>
          <p:nvPr/>
        </p:nvSpPr>
        <p:spPr>
          <a:xfrm>
            <a:off x="3687064" y="5659797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Outpatient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A76768-3210-8FD1-C074-29B71FF1FBEC}"/>
              </a:ext>
            </a:extLst>
          </p:cNvPr>
          <p:cNvSpPr txBox="1"/>
          <p:nvPr/>
        </p:nvSpPr>
        <p:spPr>
          <a:xfrm>
            <a:off x="5298665" y="5659797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Population Health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8A74B5-7A7B-2455-5EEF-95AF079BEF45}"/>
              </a:ext>
            </a:extLst>
          </p:cNvPr>
          <p:cNvSpPr txBox="1"/>
          <p:nvPr/>
        </p:nvSpPr>
        <p:spPr>
          <a:xfrm>
            <a:off x="6910266" y="5659797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Improved Patient Care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0ED2C3-3334-8FE6-142B-06AB3481280E}"/>
              </a:ext>
            </a:extLst>
          </p:cNvPr>
          <p:cNvSpPr txBox="1"/>
          <p:nvPr/>
        </p:nvSpPr>
        <p:spPr>
          <a:xfrm>
            <a:off x="8521867" y="5659797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Personal-centered </a:t>
            </a:r>
          </a:p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Health Record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D65FE7D0-91B9-59A2-A560-D21195267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9863" y="1690689"/>
            <a:ext cx="845125" cy="8451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B0C0844-B606-71C3-0EC4-7F408F361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1464" y="1690688"/>
            <a:ext cx="845125" cy="84512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01D139A-9E09-DFC9-EA74-42FFE7B90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3065" y="1690688"/>
            <a:ext cx="845125" cy="84512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2328B1A-8ACB-C5F2-7EF8-4AEC713C6C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264666" y="1690688"/>
            <a:ext cx="845125" cy="8451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5BDB7D9-25A3-5CA2-FD48-D21389CD09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877709" y="1690688"/>
            <a:ext cx="845125" cy="84512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609E370-B3E0-448D-47FE-B0BC731668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429863" y="3129071"/>
            <a:ext cx="845125" cy="84512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AD15EE3-1B1D-1311-C33C-DA2CBAC58C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041464" y="3129070"/>
            <a:ext cx="845125" cy="84512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BE84A88-13A8-06B4-64E6-158E251832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653065" y="3129070"/>
            <a:ext cx="845125" cy="84512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F5ED4C61-9EC6-4DF7-6EE8-C93D4B0080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264666" y="3129070"/>
            <a:ext cx="845125" cy="8451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C1539B5-FFFC-7568-A93B-B3C4013795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8877709" y="3129070"/>
            <a:ext cx="845125" cy="8451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B799D63-167C-BA76-6FFD-827A7BCC1D0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2429863" y="4772936"/>
            <a:ext cx="845125" cy="84512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86311E0-5193-CD25-638C-491EF67BBEF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4041464" y="4772935"/>
            <a:ext cx="845125" cy="84512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EBDBFA-FEE4-CC65-C531-63E3CAF0BE8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5653065" y="4772935"/>
            <a:ext cx="845125" cy="84512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8E2CD4A-FC2F-3CBF-4EBB-3DCF2F4913F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7264666" y="4772935"/>
            <a:ext cx="845125" cy="84512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5CFA3EE-EA44-371D-69A7-2BE66ED1173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8877709" y="4772935"/>
            <a:ext cx="845125" cy="8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47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CA9C4D-684B-11D3-7BAC-7755F34D4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623BD9-85CE-EB08-B95F-374004C1D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784" y="2886226"/>
            <a:ext cx="9144000" cy="913959"/>
          </a:xfrm>
        </p:spPr>
        <p:txBody>
          <a:bodyPr anchor="t">
            <a:normAutofit/>
          </a:bodyPr>
          <a:lstStyle/>
          <a:p>
            <a:r>
              <a:rPr lang="en-US" sz="4800" dirty="0"/>
              <a:t>Title of Presentation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C461CD-C257-E394-035F-E1A8586E5817}"/>
              </a:ext>
            </a:extLst>
          </p:cNvPr>
          <p:cNvSpPr txBox="1">
            <a:spLocks/>
          </p:cNvSpPr>
          <p:nvPr/>
        </p:nvSpPr>
        <p:spPr>
          <a:xfrm>
            <a:off x="938784" y="2568613"/>
            <a:ext cx="9144000" cy="436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ibson SemBd" pitchFamily="2" charset="77"/>
                <a:ea typeface="+mj-ea"/>
                <a:cs typeface="+mj-cs"/>
              </a:defRPr>
            </a:lvl1pPr>
          </a:lstStyle>
          <a:p>
            <a:r>
              <a:rPr lang="en-US" sz="1600" b="0" spc="300" dirty="0">
                <a:solidFill>
                  <a:schemeClr val="bg2"/>
                </a:solidFill>
                <a:latin typeface="Gibson" pitchFamily="2" charset="77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4897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9D32-7F10-2032-FEE3-02B3CDE59D63}"/>
              </a:ext>
            </a:extLst>
          </p:cNvPr>
          <p:cNvSpPr txBox="1"/>
          <p:nvPr/>
        </p:nvSpPr>
        <p:spPr>
          <a:xfrm>
            <a:off x="12881113" y="-89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D10E1C3-CC10-7DF9-3EB2-7509E667CEF4}"/>
              </a:ext>
            </a:extLst>
          </p:cNvPr>
          <p:cNvSpPr txBox="1"/>
          <p:nvPr/>
        </p:nvSpPr>
        <p:spPr>
          <a:xfrm>
            <a:off x="2105282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Market/Business Assessment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DCE1F7A-56E6-DBF6-C062-05061485F348}"/>
              </a:ext>
            </a:extLst>
          </p:cNvPr>
          <p:cNvSpPr txBox="1"/>
          <p:nvPr/>
        </p:nvSpPr>
        <p:spPr>
          <a:xfrm>
            <a:off x="3716883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Back-end Office Operations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8AFE0C3-2BBE-FB2E-8FC2-8A5845FF45A2}"/>
              </a:ext>
            </a:extLst>
          </p:cNvPr>
          <p:cNvSpPr txBox="1"/>
          <p:nvPr/>
        </p:nvSpPr>
        <p:spPr>
          <a:xfrm>
            <a:off x="5328484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Community Outreach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962535A-9EA8-63EE-9D3E-A8F56034A917}"/>
              </a:ext>
            </a:extLst>
          </p:cNvPr>
          <p:cNvSpPr txBox="1"/>
          <p:nvPr/>
        </p:nvSpPr>
        <p:spPr>
          <a:xfrm>
            <a:off x="6940085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Provider Education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296BF40-B178-15D2-7C1E-6AE465066277}"/>
              </a:ext>
            </a:extLst>
          </p:cNvPr>
          <p:cNvSpPr txBox="1"/>
          <p:nvPr/>
        </p:nvSpPr>
        <p:spPr>
          <a:xfrm>
            <a:off x="8551686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States Where Present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52B957-AF3B-6DB5-CD84-C6299013E50F}"/>
              </a:ext>
            </a:extLst>
          </p:cNvPr>
          <p:cNvSpPr txBox="1"/>
          <p:nvPr/>
        </p:nvSpPr>
        <p:spPr>
          <a:xfrm>
            <a:off x="2105282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Call Center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B96DEF-2DE7-4F81-5F2E-2BD33D80A261}"/>
              </a:ext>
            </a:extLst>
          </p:cNvPr>
          <p:cNvSpPr txBox="1"/>
          <p:nvPr/>
        </p:nvSpPr>
        <p:spPr>
          <a:xfrm>
            <a:off x="3716883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Care Anywhere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EC29A4-DAF3-48F0-A261-B4C6CD42ECD7}"/>
              </a:ext>
            </a:extLst>
          </p:cNvPr>
          <p:cNvSpPr txBox="1"/>
          <p:nvPr/>
        </p:nvSpPr>
        <p:spPr>
          <a:xfrm>
            <a:off x="5328484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Risk Stratification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F43BDB-8341-3ED8-F2C0-37BCD5A299CF}"/>
              </a:ext>
            </a:extLst>
          </p:cNvPr>
          <p:cNvSpPr txBox="1"/>
          <p:nvPr/>
        </p:nvSpPr>
        <p:spPr>
          <a:xfrm>
            <a:off x="6940085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Professional Services Fund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537CA1-89C0-B3E1-BECE-5226E2AC9688}"/>
              </a:ext>
            </a:extLst>
          </p:cNvPr>
          <p:cNvSpPr txBox="1"/>
          <p:nvPr/>
        </p:nvSpPr>
        <p:spPr>
          <a:xfrm>
            <a:off x="8551686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Institutional Hospital Fund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140FFB0-4482-1425-9B3E-5414C2A750D6}"/>
              </a:ext>
            </a:extLst>
          </p:cNvPr>
          <p:cNvSpPr txBox="1"/>
          <p:nvPr/>
        </p:nvSpPr>
        <p:spPr>
          <a:xfrm>
            <a:off x="2105282" y="5659797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Deficit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79F048-37FD-CE51-CEB5-A1E0DFEB280A}"/>
              </a:ext>
            </a:extLst>
          </p:cNvPr>
          <p:cNvSpPr txBox="1"/>
          <p:nvPr/>
        </p:nvSpPr>
        <p:spPr>
          <a:xfrm>
            <a:off x="3716883" y="5659797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Surplus</a:t>
            </a: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3110732D-4EFF-4AA5-1E9E-DDE0745B4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59682" y="1690689"/>
            <a:ext cx="841248" cy="841248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A8AAAA10-4EC5-2822-2E4D-D386E73B8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071283" y="1690688"/>
            <a:ext cx="845125" cy="845125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9D7C252E-2E01-48AF-CE65-CECB32FE7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82884" y="1690688"/>
            <a:ext cx="845125" cy="84512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BF8E5147-B9A6-C613-02DA-EB2A8EBF10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294485" y="1690688"/>
            <a:ext cx="845125" cy="845125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B49945C6-3C13-FDAF-6057-CEDE973AC2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907528" y="1690688"/>
            <a:ext cx="845125" cy="845125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C7B13E18-0578-7467-97A7-2619D280DA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459682" y="3129071"/>
            <a:ext cx="845125" cy="84512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4420594F-D97C-9C10-61FB-87ACA8AF92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071283" y="3129070"/>
            <a:ext cx="845125" cy="84512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63DD9DA-69B4-E448-5505-8E7186EDD6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682884" y="3129070"/>
            <a:ext cx="845125" cy="845125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BF17224-ECCF-A1FC-1A8E-2C6FD21680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294485" y="3129070"/>
            <a:ext cx="845125" cy="84512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7FBCC930-ADF5-6E03-2E24-276AEDC2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8907528" y="3129070"/>
            <a:ext cx="845125" cy="84512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9B0BCD08-D6C2-3817-9DED-4D096AFC770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2459682" y="4772936"/>
            <a:ext cx="845125" cy="845125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E022420-5BA7-6544-AB08-B21D997BFC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4071283" y="4772935"/>
            <a:ext cx="845125" cy="8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45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9D32-7F10-2032-FEE3-02B3CDE59D63}"/>
              </a:ext>
            </a:extLst>
          </p:cNvPr>
          <p:cNvSpPr txBox="1"/>
          <p:nvPr/>
        </p:nvSpPr>
        <p:spPr>
          <a:xfrm>
            <a:off x="12881113" y="-89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67156-630C-8B43-655C-0F4AEAE790CA}"/>
              </a:ext>
            </a:extLst>
          </p:cNvPr>
          <p:cNvSpPr txBox="1"/>
          <p:nvPr/>
        </p:nvSpPr>
        <p:spPr>
          <a:xfrm>
            <a:off x="2095835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Independent Physicians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B1CCF-6D19-8D62-96AF-C4E22E82D00A}"/>
              </a:ext>
            </a:extLst>
          </p:cNvPr>
          <p:cNvSpPr txBox="1"/>
          <p:nvPr/>
        </p:nvSpPr>
        <p:spPr>
          <a:xfrm>
            <a:off x="3707436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Care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30F03-9F33-9AD1-8BD0-4898743EC9F5}"/>
              </a:ext>
            </a:extLst>
          </p:cNvPr>
          <p:cNvSpPr txBox="1"/>
          <p:nvPr/>
        </p:nvSpPr>
        <p:spPr>
          <a:xfrm>
            <a:off x="5319037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Partnership/ Collaboration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CAF74-9BCD-1480-5139-82C948F51EF6}"/>
              </a:ext>
            </a:extLst>
          </p:cNvPr>
          <p:cNvSpPr txBox="1"/>
          <p:nvPr/>
        </p:nvSpPr>
        <p:spPr>
          <a:xfrm>
            <a:off x="6930638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Care Coordinator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19F01-9398-5FD3-A3FF-44D6F149EEFE}"/>
              </a:ext>
            </a:extLst>
          </p:cNvPr>
          <p:cNvSpPr txBox="1"/>
          <p:nvPr/>
        </p:nvSpPr>
        <p:spPr>
          <a:xfrm>
            <a:off x="8542239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Payers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5A0AD-6D95-F86A-C362-A83B1C896AF6}"/>
              </a:ext>
            </a:extLst>
          </p:cNvPr>
          <p:cNvSpPr txBox="1"/>
          <p:nvPr/>
        </p:nvSpPr>
        <p:spPr>
          <a:xfrm>
            <a:off x="2095835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Members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6408A-CC4B-A43F-07AD-97590EF30B8D}"/>
              </a:ext>
            </a:extLst>
          </p:cNvPr>
          <p:cNvSpPr txBox="1"/>
          <p:nvPr/>
        </p:nvSpPr>
        <p:spPr>
          <a:xfrm>
            <a:off x="3707436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Patients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EBBA7-E760-027D-DBBB-E3161346BC10}"/>
              </a:ext>
            </a:extLst>
          </p:cNvPr>
          <p:cNvSpPr txBox="1"/>
          <p:nvPr/>
        </p:nvSpPr>
        <p:spPr>
          <a:xfrm>
            <a:off x="5319037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Attributed Members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D32269-5582-2E5E-81EB-E9B72776CAD9}"/>
              </a:ext>
            </a:extLst>
          </p:cNvPr>
          <p:cNvSpPr txBox="1"/>
          <p:nvPr/>
        </p:nvSpPr>
        <p:spPr>
          <a:xfrm>
            <a:off x="6930638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Unattributed Members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769094B-B054-F7B1-E624-8A884654B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50235" y="1690689"/>
            <a:ext cx="845125" cy="8451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2EFCFE3-1072-FE42-3D9F-87AACF99B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061836" y="1690688"/>
            <a:ext cx="845125" cy="8451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327D19C-6033-6C93-C209-6A2AB8701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73437" y="1690688"/>
            <a:ext cx="845125" cy="8451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5DF227-439E-A386-0D4C-DE69FA64C5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285038" y="1690688"/>
            <a:ext cx="845125" cy="84512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487457C-89D6-022C-0D46-5DFB5C3303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898081" y="1690688"/>
            <a:ext cx="845125" cy="8451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C04A2CE-30AC-1AB9-C935-512C1294C2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450235" y="3129071"/>
            <a:ext cx="845125" cy="84512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37ADF58-CD15-DB21-1029-040DB9E44C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061836" y="3129070"/>
            <a:ext cx="845125" cy="84512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114CDA0-7351-FAC0-51DD-45FFA7F739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673437" y="3129070"/>
            <a:ext cx="845125" cy="8451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C0BEF7E-3C05-BD8C-3D90-5FB0D1C7DA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285038" y="3129070"/>
            <a:ext cx="845125" cy="8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82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9D32-7F10-2032-FEE3-02B3CDE59D63}"/>
              </a:ext>
            </a:extLst>
          </p:cNvPr>
          <p:cNvSpPr txBox="1"/>
          <p:nvPr/>
        </p:nvSpPr>
        <p:spPr>
          <a:xfrm>
            <a:off x="12881113" y="-89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8C625C-1AAA-F6E9-0F31-DCD9B5591105}"/>
              </a:ext>
            </a:extLst>
          </p:cNvPr>
          <p:cNvSpPr txBox="1"/>
          <p:nvPr/>
        </p:nvSpPr>
        <p:spPr>
          <a:xfrm>
            <a:off x="2095835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Value Bridge Approach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A33B06-4C0D-1D9B-2F94-83B48849AFA0}"/>
              </a:ext>
            </a:extLst>
          </p:cNvPr>
          <p:cNvSpPr txBox="1"/>
          <p:nvPr/>
        </p:nvSpPr>
        <p:spPr>
          <a:xfrm>
            <a:off x="3707436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Two-sided Risk Contracts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63601B3-EB50-42E6-7B2C-0AE142040C8F}"/>
              </a:ext>
            </a:extLst>
          </p:cNvPr>
          <p:cNvSpPr txBox="1"/>
          <p:nvPr/>
        </p:nvSpPr>
        <p:spPr>
          <a:xfrm>
            <a:off x="5319037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Member Satisfaction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378462-EF6B-EB0A-70BA-3DC9E680282D}"/>
              </a:ext>
            </a:extLst>
          </p:cNvPr>
          <p:cNvSpPr txBox="1"/>
          <p:nvPr/>
        </p:nvSpPr>
        <p:spPr>
          <a:xfrm>
            <a:off x="6930638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Improved Clinic Flow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8B6E3-DF55-B100-5E54-EBD2D628686E}"/>
              </a:ext>
            </a:extLst>
          </p:cNvPr>
          <p:cNvSpPr txBox="1"/>
          <p:nvPr/>
        </p:nvSpPr>
        <p:spPr>
          <a:xfrm>
            <a:off x="8542239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Chronic Care Management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65BAC2-3807-540A-F076-FA575BE66B90}"/>
              </a:ext>
            </a:extLst>
          </p:cNvPr>
          <p:cNvSpPr txBox="1"/>
          <p:nvPr/>
        </p:nvSpPr>
        <p:spPr>
          <a:xfrm>
            <a:off x="2095835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Fee for Service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BAB7725-FAB8-6ADE-3876-E7FC94F7A6B3}"/>
              </a:ext>
            </a:extLst>
          </p:cNvPr>
          <p:cNvSpPr txBox="1"/>
          <p:nvPr/>
        </p:nvSpPr>
        <p:spPr>
          <a:xfrm>
            <a:off x="3707436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Program Execution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5CC2D2E-4A5C-5895-5F51-1AC26AAC2802}"/>
              </a:ext>
            </a:extLst>
          </p:cNvPr>
          <p:cNvSpPr txBox="1"/>
          <p:nvPr/>
        </p:nvSpPr>
        <p:spPr>
          <a:xfrm>
            <a:off x="5319037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Prioritization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2B55794-A2FE-F5E7-795C-770D46DBFEA1}"/>
              </a:ext>
            </a:extLst>
          </p:cNvPr>
          <p:cNvSpPr txBox="1"/>
          <p:nvPr/>
        </p:nvSpPr>
        <p:spPr>
          <a:xfrm>
            <a:off x="6930638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Scalable Solutions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338367-B951-C996-AD96-21D9C67CBCAE}"/>
              </a:ext>
            </a:extLst>
          </p:cNvPr>
          <p:cNvSpPr txBox="1"/>
          <p:nvPr/>
        </p:nvSpPr>
        <p:spPr>
          <a:xfrm>
            <a:off x="8542239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Enhanced Benefits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798E07-EB94-697C-F916-E0076B36CA67}"/>
              </a:ext>
            </a:extLst>
          </p:cNvPr>
          <p:cNvSpPr txBox="1"/>
          <p:nvPr/>
        </p:nvSpPr>
        <p:spPr>
          <a:xfrm>
            <a:off x="2095835" y="5659797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Gap Closure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DABA7A8-C65F-0B2E-7CC1-CE297ABA1951}"/>
              </a:ext>
            </a:extLst>
          </p:cNvPr>
          <p:cNvSpPr txBox="1"/>
          <p:nvPr/>
        </p:nvSpPr>
        <p:spPr>
          <a:xfrm>
            <a:off x="3707436" y="5659797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Financial Savings</a:t>
            </a: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94A7F581-2F4D-CE82-8CCD-E83BB1CFC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50235" y="1690689"/>
            <a:ext cx="845125" cy="84512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BA0C8660-5E97-CAE4-13AC-9548D264D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061836" y="1690688"/>
            <a:ext cx="845125" cy="845125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7975F00D-3AC9-DFB6-6CEC-D0AA386D6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73437" y="1690688"/>
            <a:ext cx="845125" cy="84512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D04888C3-6325-E137-F1F4-82AF7CAFB3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285038" y="1690688"/>
            <a:ext cx="845125" cy="845125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4F86E66C-05F9-91EF-D186-0E0C36F1AF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898081" y="1690688"/>
            <a:ext cx="845125" cy="845125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EBD769B9-D08B-C788-1EF1-C883DEF1F4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450235" y="3129071"/>
            <a:ext cx="845125" cy="84512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26CE4E6F-2B6C-50E3-02E7-0CF7AD1540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061836" y="3129070"/>
            <a:ext cx="845125" cy="84512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D5CE996-9F24-AEBB-1D53-3DD743363E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673437" y="3129070"/>
            <a:ext cx="845125" cy="845125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95E3415-D82E-5DDA-78DD-7E62E5C587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285038" y="3129070"/>
            <a:ext cx="845125" cy="84512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5FD59079-C28F-C68B-8A54-459F25F384E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8898081" y="3129070"/>
            <a:ext cx="845125" cy="84512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D910421B-F81B-63BB-5146-1695F78141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2450235" y="4772936"/>
            <a:ext cx="845125" cy="845125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420ECC24-8FB6-83EB-8256-7B7B079D4E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4061836" y="4772935"/>
            <a:ext cx="845125" cy="8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2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9D32-7F10-2032-FEE3-02B3CDE59D63}"/>
              </a:ext>
            </a:extLst>
          </p:cNvPr>
          <p:cNvSpPr txBox="1"/>
          <p:nvPr/>
        </p:nvSpPr>
        <p:spPr>
          <a:xfrm>
            <a:off x="12881113" y="-89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82267-93EA-02A7-BA70-751CE9BEC3FB}"/>
              </a:ext>
            </a:extLst>
          </p:cNvPr>
          <p:cNvSpPr txBox="1"/>
          <p:nvPr/>
        </p:nvSpPr>
        <p:spPr>
          <a:xfrm>
            <a:off x="2085403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Data/Metrics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E0B7B-F4B9-65A4-112F-3509A9AF237E}"/>
              </a:ext>
            </a:extLst>
          </p:cNvPr>
          <p:cNvSpPr txBox="1"/>
          <p:nvPr/>
        </p:nvSpPr>
        <p:spPr>
          <a:xfrm>
            <a:off x="3697004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Quality Scores and Measures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12567-95E2-71DA-25D3-C68C689D44EA}"/>
              </a:ext>
            </a:extLst>
          </p:cNvPr>
          <p:cNvSpPr txBox="1"/>
          <p:nvPr/>
        </p:nvSpPr>
        <p:spPr>
          <a:xfrm>
            <a:off x="5308605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Risk Scores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459CF-3736-9897-AD4A-F591B8F210E0}"/>
              </a:ext>
            </a:extLst>
          </p:cNvPr>
          <p:cNvSpPr txBox="1"/>
          <p:nvPr/>
        </p:nvSpPr>
        <p:spPr>
          <a:xfrm>
            <a:off x="6920206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Performance/Results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19550-BEF6-040D-9AFC-3A7B7FEBDB86}"/>
              </a:ext>
            </a:extLst>
          </p:cNvPr>
          <p:cNvSpPr txBox="1"/>
          <p:nvPr/>
        </p:nvSpPr>
        <p:spPr>
          <a:xfrm>
            <a:off x="8531807" y="2584088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Reporting &amp; Analytics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BE6E8-C48B-0C62-EF22-F6E2F4CFE470}"/>
              </a:ext>
            </a:extLst>
          </p:cNvPr>
          <p:cNvSpPr txBox="1"/>
          <p:nvPr/>
        </p:nvSpPr>
        <p:spPr>
          <a:xfrm>
            <a:off x="2085403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Data Aggregate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415363-71F0-F9AC-578E-29256E6362D1}"/>
              </a:ext>
            </a:extLst>
          </p:cNvPr>
          <p:cNvSpPr txBox="1"/>
          <p:nvPr/>
        </p:nvSpPr>
        <p:spPr>
          <a:xfrm>
            <a:off x="3697004" y="4011105"/>
            <a:ext cx="1553926" cy="221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Data Integration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4CCC0AA-6F68-DEF1-F3C4-4C5D00A7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39803" y="1690689"/>
            <a:ext cx="845125" cy="8451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12E01A-CCAA-8239-286A-8CD6E9EAD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051404" y="1690688"/>
            <a:ext cx="845125" cy="8451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5DC5C3F-455D-6B11-C285-5C6822A79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63005" y="1690688"/>
            <a:ext cx="845125" cy="8451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8C76EA-1794-E384-59F1-83043E3FB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274606" y="1690688"/>
            <a:ext cx="845125" cy="8451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193B6FB-9841-D074-8CFB-28AB127CA4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887649" y="1690688"/>
            <a:ext cx="845125" cy="8451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7CF8B71-DDFA-EAD0-AAC1-5D390B3A4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439803" y="3129071"/>
            <a:ext cx="845125" cy="84512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94CE3B0-B05C-9363-040F-E487FD17FF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051404" y="3129070"/>
            <a:ext cx="845125" cy="8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64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11EBFC-F649-A62A-1F2B-6364322ABCFF}"/>
              </a:ext>
            </a:extLst>
          </p:cNvPr>
          <p:cNvSpPr txBox="1"/>
          <p:nvPr/>
        </p:nvSpPr>
        <p:spPr>
          <a:xfrm>
            <a:off x="954155" y="2105561"/>
            <a:ext cx="4979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Gibson" pitchFamily="2" charset="77"/>
              </a:rPr>
              <a:t>Thank you!</a:t>
            </a:r>
            <a:endParaRPr lang="en-US" sz="9600" b="1" dirty="0">
              <a:solidFill>
                <a:schemeClr val="bg2"/>
              </a:solidFill>
              <a:latin typeface="Gibson SemB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FBBC0-ED3D-CCA7-D0DE-27E639632E40}"/>
              </a:ext>
            </a:extLst>
          </p:cNvPr>
          <p:cNvSpPr txBox="1"/>
          <p:nvPr/>
        </p:nvSpPr>
        <p:spPr>
          <a:xfrm>
            <a:off x="1325218" y="4307701"/>
            <a:ext cx="477078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hlinkClick r:id="rId3"/>
              </a:rPr>
              <a:t>info@arkos.com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hlinkClick r:id="rId4"/>
              </a:rPr>
              <a:t>https://www.linkedin.com/company/arkoshealth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bg1"/>
                </a:solidFill>
              </a:rPr>
              <a:t>www.arkoshealth.com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F84B948-B1E8-2D4C-9017-6897C57D0416}"/>
              </a:ext>
            </a:extLst>
          </p:cNvPr>
          <p:cNvSpPr txBox="1">
            <a:spLocks/>
          </p:cNvSpPr>
          <p:nvPr/>
        </p:nvSpPr>
        <p:spPr>
          <a:xfrm>
            <a:off x="954155" y="3429000"/>
            <a:ext cx="7608930" cy="7454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bso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Lorem ipsum dolor sit </a:t>
            </a:r>
            <a:r>
              <a:rPr lang="en-US" sz="1800" dirty="0" err="1">
                <a:solidFill>
                  <a:schemeClr val="bg1"/>
                </a:solidFill>
              </a:rPr>
              <a:t>amet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consectetur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adipiscing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elit</a:t>
            </a:r>
            <a:r>
              <a:rPr lang="en-US" sz="1800" dirty="0">
                <a:solidFill>
                  <a:schemeClr val="bg1"/>
                </a:solidFill>
              </a:rPr>
              <a:t>, sed do </a:t>
            </a:r>
            <a:r>
              <a:rPr lang="en-US" sz="1800" dirty="0" err="1">
                <a:solidFill>
                  <a:schemeClr val="bg1"/>
                </a:solidFill>
              </a:rPr>
              <a:t>eiusmod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tempor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incididunt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ut</a:t>
            </a:r>
            <a:r>
              <a:rPr lang="en-US" sz="1800" dirty="0">
                <a:solidFill>
                  <a:schemeClr val="bg1"/>
                </a:solidFill>
              </a:rPr>
              <a:t> labore et dolore magna </a:t>
            </a:r>
            <a:r>
              <a:rPr lang="en-US" sz="1800" dirty="0" err="1">
                <a:solidFill>
                  <a:schemeClr val="bg1"/>
                </a:solidFill>
              </a:rPr>
              <a:t>aliqua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052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9B22-3BB4-F1B9-C23C-BDC7BFE16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390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Text</a:t>
            </a:r>
          </a:p>
          <a:p>
            <a:pPr lvl="1"/>
            <a:r>
              <a:rPr lang="en-US" sz="2000" dirty="0"/>
              <a:t>Bullet</a:t>
            </a:r>
          </a:p>
          <a:p>
            <a:pPr lvl="1"/>
            <a:r>
              <a:rPr lang="en-US" sz="2000" dirty="0"/>
              <a:t>Bullet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48637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7C57B-D884-01E8-E597-E8E113DA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</a:t>
            </a:r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4AD6E681-F61F-6DEE-30C6-9301991650FB}"/>
              </a:ext>
            </a:extLst>
          </p:cNvPr>
          <p:cNvSpPr/>
          <p:nvPr/>
        </p:nvSpPr>
        <p:spPr>
          <a:xfrm>
            <a:off x="1033071" y="1601570"/>
            <a:ext cx="4698169" cy="4138785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219117" dist="38100" dir="18900000" algn="bl" rotWithShape="0">
              <a:prstClr val="black">
                <a:alpha val="1087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t" anchorCtr="0"/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7A50E"/>
                </a:solidFill>
                <a:latin typeface="Gibson SemBd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Subtitle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A2438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Intro text sentence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B1418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Bullets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B1418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Bullets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B1418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Bullets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B1418"/>
              </a:solidFill>
              <a:latin typeface="Gibson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C198A803-05DD-DAC7-61E6-4F5F26849B7D}"/>
              </a:ext>
            </a:extLst>
          </p:cNvPr>
          <p:cNvSpPr/>
          <p:nvPr/>
        </p:nvSpPr>
        <p:spPr>
          <a:xfrm>
            <a:off x="6460762" y="1601570"/>
            <a:ext cx="4698169" cy="4138785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219117" dist="38100" dir="18900000" algn="bl" rotWithShape="0">
              <a:prstClr val="black">
                <a:alpha val="1087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t" anchorCtr="0"/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7A50E"/>
                </a:solidFill>
                <a:latin typeface="Gibson SemBd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Subtitle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A2438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Intro text sentence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B1418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Bullets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B1418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Bullets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B1418"/>
                </a:solidFill>
                <a:latin typeface="Gibson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Bullets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B1418"/>
              </a:solidFill>
              <a:latin typeface="Gibson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0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BD60E7-6ED9-CB49-232C-1902A4374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Text</a:t>
            </a:r>
          </a:p>
          <a:p>
            <a:pPr lvl="1"/>
            <a:r>
              <a:rPr lang="en-US" sz="2000" dirty="0"/>
              <a:t>Bullet</a:t>
            </a:r>
          </a:p>
          <a:p>
            <a:pPr lvl="1"/>
            <a:r>
              <a:rPr lang="en-US" sz="2000" dirty="0"/>
              <a:t>Bullet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A8DB7D-CE8F-1022-4629-6662F8BE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	Slide</a:t>
            </a:r>
          </a:p>
        </p:txBody>
      </p:sp>
    </p:spTree>
    <p:extLst>
      <p:ext uri="{BB962C8B-B14F-4D97-AF65-F5344CB8AC3E}">
        <p14:creationId xmlns:p14="http://schemas.microsoft.com/office/powerpoint/2010/main" val="4213825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80774-174D-D8BC-25D8-376ADBDC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 Slide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FCFCB-138F-423E-BFEA-CCEE3A499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spc="300" dirty="0"/>
              <a:t>SUBTITLE – LEFT ALIGN </a:t>
            </a:r>
          </a:p>
          <a:p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253559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B878-129F-89A6-0615-D17E0465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84AFE-6EA0-F68A-70C9-9FF349A9FB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4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11EBFC-F649-A62A-1F2B-6364322ABCFF}"/>
              </a:ext>
            </a:extLst>
          </p:cNvPr>
          <p:cNvSpPr txBox="1"/>
          <p:nvPr/>
        </p:nvSpPr>
        <p:spPr>
          <a:xfrm>
            <a:off x="954156" y="3429000"/>
            <a:ext cx="42837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Gibson" pitchFamily="2" charset="77"/>
              </a:rPr>
              <a:t>IMPACT</a:t>
            </a:r>
          </a:p>
          <a:p>
            <a:r>
              <a:rPr lang="en-US" sz="9600" b="1" dirty="0">
                <a:solidFill>
                  <a:schemeClr val="bg2"/>
                </a:solidFill>
                <a:latin typeface="Gibson SemBd" pitchFamily="2" charset="77"/>
              </a:rPr>
              <a:t>SLIDE 1</a:t>
            </a:r>
          </a:p>
        </p:txBody>
      </p:sp>
    </p:spTree>
    <p:extLst>
      <p:ext uri="{BB962C8B-B14F-4D97-AF65-F5344CB8AC3E}">
        <p14:creationId xmlns:p14="http://schemas.microsoft.com/office/powerpoint/2010/main" val="295093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9065BF1-95D8-8B47-81B2-6996D7BDD70D}"/>
              </a:ext>
            </a:extLst>
          </p:cNvPr>
          <p:cNvSpPr txBox="1">
            <a:spLocks/>
          </p:cNvSpPr>
          <p:nvPr/>
        </p:nvSpPr>
        <p:spPr>
          <a:xfrm>
            <a:off x="673310" y="603595"/>
            <a:ext cx="10515600" cy="5650809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ibson SemBd" pitchFamily="2" charset="77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chemeClr val="bg1"/>
                </a:solidFill>
              </a:rPr>
              <a:t>[EXAMPLE:]</a:t>
            </a:r>
            <a:br>
              <a:rPr lang="en-US" sz="3600" b="0" dirty="0">
                <a:solidFill>
                  <a:schemeClr val="bg1"/>
                </a:solidFill>
              </a:rPr>
            </a:br>
            <a:r>
              <a:rPr lang="en-US" sz="7200" b="0" dirty="0">
                <a:solidFill>
                  <a:schemeClr val="bg1"/>
                </a:solidFill>
              </a:rPr>
              <a:t>NAVIGATING A </a:t>
            </a:r>
            <a:r>
              <a:rPr lang="en-US" sz="7200" dirty="0">
                <a:solidFill>
                  <a:schemeClr val="bg2"/>
                </a:solidFill>
              </a:rPr>
              <a:t>CHALLENGING HEALTHCARE </a:t>
            </a:r>
            <a:r>
              <a:rPr lang="en-US" sz="7200" b="0" dirty="0">
                <a:solidFill>
                  <a:schemeClr val="bg1"/>
                </a:solidFill>
              </a:rPr>
              <a:t>LANDSCAPE.</a:t>
            </a:r>
          </a:p>
        </p:txBody>
      </p:sp>
    </p:spTree>
    <p:extLst>
      <p:ext uri="{BB962C8B-B14F-4D97-AF65-F5344CB8AC3E}">
        <p14:creationId xmlns:p14="http://schemas.microsoft.com/office/powerpoint/2010/main" val="932508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33E59"/>
      </a:dk2>
      <a:lt2>
        <a:srgbClr val="F3B61C"/>
      </a:lt2>
      <a:accent1>
        <a:srgbClr val="EFEEEA"/>
      </a:accent1>
      <a:accent2>
        <a:srgbClr val="715506"/>
      </a:accent2>
      <a:accent3>
        <a:srgbClr val="545859"/>
      </a:accent3>
      <a:accent4>
        <a:srgbClr val="F3B61C"/>
      </a:accent4>
      <a:accent5>
        <a:srgbClr val="133E59"/>
      </a:accent5>
      <a:accent6>
        <a:srgbClr val="000000"/>
      </a:accent6>
      <a:hlink>
        <a:srgbClr val="EFEEEA"/>
      </a:hlink>
      <a:folHlink>
        <a:srgbClr val="0B141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605</Words>
  <Application>Microsoft Macintosh PowerPoint</Application>
  <PresentationFormat>Widescreen</PresentationFormat>
  <Paragraphs>145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Gibson</vt:lpstr>
      <vt:lpstr>Gibson SemBd</vt:lpstr>
      <vt:lpstr>Verdana</vt:lpstr>
      <vt:lpstr>Office Theme</vt:lpstr>
      <vt:lpstr>Title of Presentation</vt:lpstr>
      <vt:lpstr>Title of Presentation</vt:lpstr>
      <vt:lpstr>Standard Content Slide</vt:lpstr>
      <vt:lpstr>Content Slide</vt:lpstr>
      <vt:lpstr>Content  Slide</vt:lpstr>
      <vt:lpstr>Section Title Slide 1</vt:lpstr>
      <vt:lpstr>PowerPoint Presentation</vt:lpstr>
      <vt:lpstr>PowerPoint Presentation</vt:lpstr>
      <vt:lpstr>PowerPoint Presentation</vt:lpstr>
      <vt:lpstr>IMPACT SLIDE 2</vt:lpstr>
      <vt:lpstr>OUR MISSION</vt:lpstr>
      <vt:lpstr>WHAT WE DO</vt:lpstr>
      <vt:lpstr>Highly Experienced Management Team</vt:lpstr>
      <vt:lpstr>Waterfall</vt:lpstr>
      <vt:lpstr>Table</vt:lpstr>
      <vt:lpstr>Bar Graph</vt:lpstr>
      <vt:lpstr>Pie Chart</vt:lpstr>
      <vt:lpstr>Pie Chart</vt:lpstr>
      <vt:lpstr>Broader Healthcare Themes</vt:lpstr>
      <vt:lpstr>Operations</vt:lpstr>
      <vt:lpstr>People</vt:lpstr>
      <vt:lpstr>Processes</vt:lpstr>
      <vt:lpstr>Technology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Roselle Aguilar</dc:creator>
  <cp:lastModifiedBy>Roselle Aguilar</cp:lastModifiedBy>
  <cp:revision>5</cp:revision>
  <dcterms:created xsi:type="dcterms:W3CDTF">2023-04-25T20:03:48Z</dcterms:created>
  <dcterms:modified xsi:type="dcterms:W3CDTF">2023-06-08T19:59:36Z</dcterms:modified>
</cp:coreProperties>
</file>